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handoutMasterIdLst>
    <p:handoutMasterId r:id="rId19"/>
  </p:handoutMasterIdLst>
  <p:sldIdLst>
    <p:sldId id="256" r:id="rId2"/>
    <p:sldId id="276" r:id="rId3"/>
    <p:sldId id="278" r:id="rId4"/>
    <p:sldId id="279" r:id="rId5"/>
    <p:sldId id="277" r:id="rId6"/>
    <p:sldId id="282" r:id="rId7"/>
    <p:sldId id="292" r:id="rId8"/>
    <p:sldId id="283" r:id="rId9"/>
    <p:sldId id="284" r:id="rId10"/>
    <p:sldId id="288" r:id="rId11"/>
    <p:sldId id="281" r:id="rId12"/>
    <p:sldId id="285" r:id="rId13"/>
    <p:sldId id="289" r:id="rId14"/>
    <p:sldId id="290" r:id="rId15"/>
    <p:sldId id="291" r:id="rId16"/>
    <p:sldId id="286" r:id="rId17"/>
    <p:sldId id="28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0D5109-DC88-4AB3-A0E9-4B38CF97772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49236F-FAA5-47D8-98FA-2740B6827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9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3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4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78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5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5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5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8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3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1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9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8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B5AE-B73C-4B30-885F-4597CDFF694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38B8-A7B5-4D28-B4C9-C6CF544E1F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15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399012"/>
            <a:ext cx="10341034" cy="864523"/>
          </a:xfrm>
        </p:spPr>
        <p:txBody>
          <a:bodyPr>
            <a:normAutofit fontScale="90000"/>
          </a:bodyPr>
          <a:lstStyle/>
          <a:p>
            <a:r>
              <a:rPr lang="en-US" dirty="0"/>
              <a:t>Franklin County Municipal 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63535"/>
            <a:ext cx="8118764" cy="25769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Clerk Lori M. Tyack</a:t>
            </a:r>
            <a:endParaRPr lang="en-US" sz="4000" dirty="0"/>
          </a:p>
        </p:txBody>
      </p:sp>
      <p:pic>
        <p:nvPicPr>
          <p:cNvPr id="4" name="Picture 3" descr="C:\Users\stephensm\AppData\Local\Microsoft\Windows\Temporary Internet Files\Content.Word\ClerkSeal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606" y1="43583" x2="39120" y2="27807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81" y="1714500"/>
            <a:ext cx="59436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9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5351"/>
            <a:ext cx="10353762" cy="5605849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The Monthly: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Bank Reconciliation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Statements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Court computer system reports  </a:t>
            </a:r>
          </a:p>
          <a:p>
            <a:r>
              <a:rPr lang="en-US" sz="2400" dirty="0" smtClean="0"/>
              <a:t>The Yearly: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Annual Report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Annual Audit</a:t>
            </a:r>
          </a:p>
          <a:p>
            <a:r>
              <a:rPr lang="en-US" sz="2400" dirty="0" smtClean="0"/>
              <a:t>The Library: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Points of reference for future occurrences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8281"/>
            <a:ext cx="10353761" cy="1804087"/>
          </a:xfrm>
        </p:spPr>
        <p:txBody>
          <a:bodyPr/>
          <a:lstStyle/>
          <a:p>
            <a:r>
              <a:rPr lang="en-US" dirty="0"/>
              <a:t>Lee aNne </a:t>
            </a:r>
            <a:r>
              <a:rPr lang="en-US" dirty="0" smtClean="0"/>
              <a:t>Sheppard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24 years at the Clerks office</a:t>
            </a:r>
          </a:p>
          <a:p>
            <a:r>
              <a:rPr lang="en-US" sz="2400" dirty="0" smtClean="0"/>
              <a:t>During her time at the Clerks office Lee Anne has worked in the Criminal Traffic Division, Accounting Finance Cashier, Cash office, 2010 Supervisor in Accounting/Finance, 2011 Deputy Director Accounting/Finance, 2013 to current Director Audits/Internal Control/Imaging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9796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795" y="111211"/>
            <a:ext cx="10353762" cy="56799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          </a:t>
            </a:r>
            <a:r>
              <a:rPr lang="en-US" sz="3200" dirty="0" smtClean="0"/>
              <a:t>Audit and Internal Controls- The History</a:t>
            </a:r>
          </a:p>
          <a:p>
            <a:r>
              <a:rPr lang="en-US" sz="2400" dirty="0" smtClean="0"/>
              <a:t>Not just financial</a:t>
            </a:r>
          </a:p>
          <a:p>
            <a:r>
              <a:rPr lang="en-US" sz="2400" dirty="0" smtClean="0"/>
              <a:t>Training</a:t>
            </a:r>
          </a:p>
          <a:p>
            <a:r>
              <a:rPr lang="en-US" sz="2400" dirty="0" smtClean="0"/>
              <a:t>Process Improvement</a:t>
            </a:r>
          </a:p>
          <a:p>
            <a:r>
              <a:rPr lang="en-US" sz="2400" dirty="0" smtClean="0"/>
              <a:t>Section Specialists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4460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Annual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94023"/>
            <a:ext cx="10353762" cy="4534928"/>
          </a:xfrm>
        </p:spPr>
        <p:txBody>
          <a:bodyPr>
            <a:normAutofit fontScale="92500" lnSpcReduction="20000"/>
          </a:bodyPr>
          <a:lstStyle/>
          <a:p>
            <a:r>
              <a:rPr lang="en-US" sz="2900" dirty="0" smtClean="0"/>
              <a:t>What happens and when</a:t>
            </a:r>
          </a:p>
          <a:p>
            <a:r>
              <a:rPr lang="en-US" sz="2900" dirty="0" smtClean="0"/>
              <a:t>Meeting between Auditors and Clerk Management </a:t>
            </a:r>
          </a:p>
          <a:p>
            <a:r>
              <a:rPr lang="en-US" sz="2900" dirty="0" smtClean="0"/>
              <a:t>Changes from previous year</a:t>
            </a:r>
          </a:p>
          <a:p>
            <a:r>
              <a:rPr lang="en-US" sz="2900" dirty="0" smtClean="0"/>
              <a:t>Any process or financial oddities</a:t>
            </a:r>
          </a:p>
          <a:p>
            <a:r>
              <a:rPr lang="en-US" sz="2900" dirty="0" smtClean="0"/>
              <a:t>Audit begins with an Audit request of information</a:t>
            </a:r>
          </a:p>
          <a:p>
            <a:r>
              <a:rPr lang="en-US" sz="2900" dirty="0" smtClean="0"/>
              <a:t>Such as Receipts, Cases, Information concerning four different bank accounts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556054"/>
            <a:ext cx="10353762" cy="523514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requests are evaluated and sent to the specific divisions</a:t>
            </a:r>
          </a:p>
          <a:p>
            <a:r>
              <a:rPr lang="en-US" sz="2800" dirty="0"/>
              <a:t>Divisions compile and forward their requested info to </a:t>
            </a:r>
            <a:r>
              <a:rPr lang="en-US" sz="2800" dirty="0" smtClean="0"/>
              <a:t>us. </a:t>
            </a:r>
            <a:r>
              <a:rPr lang="en-US" sz="2800" dirty="0"/>
              <a:t>One point of contact</a:t>
            </a:r>
          </a:p>
          <a:p>
            <a:r>
              <a:rPr lang="en-US" sz="2800" dirty="0"/>
              <a:t>Info sent to Auditors who review and request more specific individual cases and receipts</a:t>
            </a:r>
          </a:p>
          <a:p>
            <a:r>
              <a:rPr lang="en-US" sz="2800" dirty="0"/>
              <a:t>During this point of the </a:t>
            </a:r>
            <a:r>
              <a:rPr lang="en-US" sz="2800" dirty="0" smtClean="0"/>
              <a:t>audit </a:t>
            </a:r>
            <a:r>
              <a:rPr lang="en-US" sz="2800" dirty="0"/>
              <a:t>multiple questions and conversations </a:t>
            </a:r>
            <a:r>
              <a:rPr lang="en-US" sz="2800" dirty="0" smtClean="0"/>
              <a:t>take </a:t>
            </a:r>
            <a:r>
              <a:rPr lang="en-US" sz="2800" dirty="0"/>
              <a:t>place to explain </a:t>
            </a:r>
            <a:r>
              <a:rPr lang="en-US" sz="2800" dirty="0" smtClean="0"/>
              <a:t>specific policies </a:t>
            </a:r>
            <a:r>
              <a:rPr lang="en-US" sz="2800" dirty="0"/>
              <a:t>and procedures </a:t>
            </a:r>
            <a:endParaRPr lang="en-US" sz="2800" dirty="0" smtClean="0"/>
          </a:p>
          <a:p>
            <a:r>
              <a:rPr lang="en-US" sz="2800" dirty="0" smtClean="0"/>
              <a:t>Internal Post Audit wrap-up meeting Q/A’s </a:t>
            </a:r>
          </a:p>
          <a:p>
            <a:r>
              <a:rPr lang="en-US" sz="2800" dirty="0" smtClean="0"/>
              <a:t>Auditors release the post Audit report with any suggestions or required departmental changes       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6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6497"/>
            <a:ext cx="10353762" cy="57047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Auditors then submit the report to the State Auditors office who reviews and records the audit 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36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407773"/>
            <a:ext cx="10353762" cy="53834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Questions/Answers/Open Discussion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40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9478237" cy="132632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Contact information</a:t>
            </a:r>
          </a:p>
          <a:p>
            <a:r>
              <a:rPr lang="en-US" sz="2400" dirty="0" smtClean="0"/>
              <a:t>Lee Anne Sheppard     (614) 724-3097</a:t>
            </a:r>
          </a:p>
          <a:p>
            <a:r>
              <a:rPr lang="en-US" sz="2400" dirty="0" smtClean="0"/>
              <a:t>Heather Ogle                 (614) 645-7700 </a:t>
            </a:r>
          </a:p>
          <a:p>
            <a:r>
              <a:rPr lang="en-US" sz="2400" dirty="0" smtClean="0"/>
              <a:t>Matt Davenport              (614) 724-1702</a:t>
            </a:r>
          </a:p>
          <a:p>
            <a:r>
              <a:rPr lang="en-US" sz="2400" dirty="0" smtClean="0"/>
              <a:t>Tim Fisher                       (614) 724-1703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629665"/>
          </a:xfrm>
        </p:spPr>
        <p:txBody>
          <a:bodyPr>
            <a:normAutofit/>
          </a:bodyPr>
          <a:lstStyle/>
          <a:p>
            <a:r>
              <a:rPr lang="en-US" dirty="0" smtClean="0"/>
              <a:t>Lee aNne Sheppard, Director, Audit/ Internal Controls &amp; Imaging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Heather Ogle, Deputy Director, Accounting/Finance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Matt Davenport, Financial Analyst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 Fisher, Project Coordinator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6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The Franklin County Municipal Court Clerks Office is the largest and busiest municipal court in the state.</a:t>
            </a:r>
          </a:p>
          <a:p>
            <a:r>
              <a:rPr lang="en-US" sz="3200" dirty="0" smtClean="0"/>
              <a:t>14 Municipal Judges, 1 Environmental Judge and 7 Magistrates</a:t>
            </a:r>
          </a:p>
          <a:p>
            <a:r>
              <a:rPr lang="en-US" sz="3200" dirty="0" smtClean="0"/>
              <a:t>Clerks office is comprised of 8 Divisions Criminal/Traffic, Courtroom Services Group, Traffic Violations Bureau, Accounting/Finance, Office of Information Technology, Audit &amp; Internal Control/Imaging, Collections and Civil. </a:t>
            </a:r>
          </a:p>
          <a:p>
            <a:r>
              <a:rPr lang="en-US" sz="3200" dirty="0" smtClean="0"/>
              <a:t>2021 New Case Filings 104,505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0613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84206"/>
            <a:ext cx="9490594" cy="3966518"/>
          </a:xfrm>
        </p:spPr>
        <p:txBody>
          <a:bodyPr>
            <a:normAutofit/>
          </a:bodyPr>
          <a:lstStyle/>
          <a:p>
            <a:r>
              <a:rPr lang="en-US" dirty="0" smtClean="0"/>
              <a:t>Accounting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Bookkeeping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Audits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216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 of Day and End of Month reconciliation</a:t>
            </a:r>
          </a:p>
          <a:p>
            <a:r>
              <a:rPr lang="en-US" sz="2800" dirty="0" smtClean="0"/>
              <a:t>Bank to Book reconciliation</a:t>
            </a:r>
          </a:p>
          <a:p>
            <a:r>
              <a:rPr lang="en-US" sz="2800" dirty="0" smtClean="0"/>
              <a:t>Financial Analysis </a:t>
            </a:r>
          </a:p>
          <a:p>
            <a:r>
              <a:rPr lang="en-US" sz="2800" dirty="0" smtClean="0"/>
              <a:t>Daily Internal auditing </a:t>
            </a:r>
          </a:p>
          <a:p>
            <a:r>
              <a:rPr lang="en-US" sz="2800" dirty="0" smtClean="0"/>
              <a:t>Annual Audits</a:t>
            </a:r>
          </a:p>
          <a:p>
            <a:r>
              <a:rPr lang="en-US" sz="2800" dirty="0" smtClean="0"/>
              <a:t>Q&amp;A’S Open Discussion 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2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Heather Ogle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18 years experience at the Clerks office.</a:t>
            </a:r>
          </a:p>
          <a:p>
            <a:r>
              <a:rPr lang="en-US" sz="2400" dirty="0" smtClean="0"/>
              <a:t>During this time she has worked in Criminal Traffic, Accounting Finance Cashier, Accounting Finance Cash office, In 2013 promoted to Accounting Finance Supervisor, 2016-current Accounting Finance Deputy Director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373487"/>
            <a:ext cx="10353762" cy="5417713"/>
          </a:xfrm>
        </p:spPr>
        <p:txBody>
          <a:bodyPr/>
          <a:lstStyle/>
          <a:p>
            <a:r>
              <a:rPr lang="en-US" sz="3200" dirty="0" smtClean="0"/>
              <a:t>           Accounting Finance Division Overview</a:t>
            </a:r>
          </a:p>
          <a:p>
            <a:r>
              <a:rPr lang="en-US" sz="3200" dirty="0" smtClean="0"/>
              <a:t>Number of staff</a:t>
            </a:r>
          </a:p>
          <a:p>
            <a:r>
              <a:rPr lang="en-US" sz="3200" dirty="0" smtClean="0"/>
              <a:t>Daily responsibilities</a:t>
            </a:r>
          </a:p>
          <a:p>
            <a:r>
              <a:rPr lang="en-US" sz="3200" dirty="0" smtClean="0"/>
              <a:t>Third party vendors</a:t>
            </a:r>
          </a:p>
          <a:p>
            <a:r>
              <a:rPr lang="en-US" sz="3200" dirty="0" smtClean="0"/>
              <a:t>Separation of duties</a:t>
            </a:r>
          </a:p>
          <a:p>
            <a:r>
              <a:rPr lang="en-US" sz="3200" dirty="0" smtClean="0"/>
              <a:t>Daily Audit and Deposits</a:t>
            </a:r>
          </a:p>
          <a:p>
            <a:r>
              <a:rPr lang="en-US" sz="3200" dirty="0" smtClean="0"/>
              <a:t>Monthly Disbursements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 davenport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25 years experience in the Clerks office</a:t>
            </a:r>
          </a:p>
          <a:p>
            <a:r>
              <a:rPr lang="en-US" sz="2400" dirty="0" smtClean="0"/>
              <a:t>During this time he has worked in the Criminal/Traffic Division, Accounting /Finance Cashier, Cash office, Supervisor in Accounting/Finance, 2013-current Financial Analyst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34778"/>
            <a:ext cx="10353762" cy="55564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Foundation: Tomorrow is built upon yesterday and today</a:t>
            </a:r>
          </a:p>
          <a:p>
            <a:endParaRPr lang="en-US" sz="2400" dirty="0" smtClean="0"/>
          </a:p>
          <a:p>
            <a:r>
              <a:rPr lang="en-US" sz="2400" dirty="0" smtClean="0"/>
              <a:t>General: The life of financial information and their sources</a:t>
            </a:r>
          </a:p>
          <a:p>
            <a:r>
              <a:rPr lang="en-US" sz="2400" dirty="0" smtClean="0"/>
              <a:t>      Staying organized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Communication and cooperation</a:t>
            </a:r>
          </a:p>
          <a:p>
            <a:endParaRPr lang="en-US" sz="2400" dirty="0" smtClean="0"/>
          </a:p>
          <a:p>
            <a:r>
              <a:rPr lang="en-US" sz="2400" dirty="0" smtClean="0"/>
              <a:t>The Daily: Observation and accurate reporting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Payment medias, transaction reports, deposit declarations and      	      	the bank	</a:t>
            </a:r>
          </a:p>
          <a:p>
            <a:r>
              <a:rPr lang="en-US" sz="2400" dirty="0" smtClean="0"/>
              <a:t>     Outliers, oddities, carryovers, and follow up/verification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852</TotalTime>
  <Words>520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Damask</vt:lpstr>
      <vt:lpstr>Franklin County Municipal Court</vt:lpstr>
      <vt:lpstr>Lee aNne Sheppard, Director, Audit/ Internal Controls &amp; Imaging   Heather Ogle, Deputy Director, Accounting/Finance   Matt Davenport, Financial Analyst  Tim Fisher, Project Coordinator  </vt:lpstr>
      <vt:lpstr>About us</vt:lpstr>
      <vt:lpstr>Accounting   Bookkeeping   Audits</vt:lpstr>
      <vt:lpstr>Topics of Discussion</vt:lpstr>
      <vt:lpstr>Heather Ogle </vt:lpstr>
      <vt:lpstr>PowerPoint Presentation</vt:lpstr>
      <vt:lpstr>Matt davenport</vt:lpstr>
      <vt:lpstr>PowerPoint Presentation</vt:lpstr>
      <vt:lpstr>PowerPoint Presentation</vt:lpstr>
      <vt:lpstr>Lee aNne Sheppard</vt:lpstr>
      <vt:lpstr>PowerPoint Presentation</vt:lpstr>
      <vt:lpstr>The Annual Audit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Sealing of Records Application Guide</dc:title>
  <dc:creator>Kirschner, Josh</dc:creator>
  <cp:lastModifiedBy>Fisher, Tim</cp:lastModifiedBy>
  <cp:revision>63</cp:revision>
  <cp:lastPrinted>2022-09-13T10:48:54Z</cp:lastPrinted>
  <dcterms:created xsi:type="dcterms:W3CDTF">2019-07-02T11:58:33Z</dcterms:created>
  <dcterms:modified xsi:type="dcterms:W3CDTF">2023-04-27T10:15:16Z</dcterms:modified>
</cp:coreProperties>
</file>