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23"/>
  </p:handoutMasterIdLst>
  <p:sldIdLst>
    <p:sldId id="256" r:id="rId2"/>
    <p:sldId id="257" r:id="rId3"/>
    <p:sldId id="258" r:id="rId4"/>
    <p:sldId id="259" r:id="rId5"/>
    <p:sldId id="281" r:id="rId6"/>
    <p:sldId id="283" r:id="rId7"/>
    <p:sldId id="260" r:id="rId8"/>
    <p:sldId id="261" r:id="rId9"/>
    <p:sldId id="266" r:id="rId10"/>
    <p:sldId id="267" r:id="rId11"/>
    <p:sldId id="263" r:id="rId12"/>
    <p:sldId id="264" r:id="rId13"/>
    <p:sldId id="277" r:id="rId14"/>
    <p:sldId id="265" r:id="rId15"/>
    <p:sldId id="273" r:id="rId16"/>
    <p:sldId id="268" r:id="rId17"/>
    <p:sldId id="269" r:id="rId18"/>
    <p:sldId id="271" r:id="rId19"/>
    <p:sldId id="272" r:id="rId20"/>
    <p:sldId id="279" r:id="rId21"/>
    <p:sldId id="275"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8" d="100"/>
          <a:sy n="48" d="100"/>
        </p:scale>
        <p:origin x="1260" y="4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9E7AF29-F030-4724-A70E-F576782886FE}" type="datetimeFigureOut">
              <a:rPr lang="en-US" smtClean="0"/>
              <a:t>4/25/2023</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1CD422E-3368-4883-A1BA-E4B882816EAD}" type="slidenum">
              <a:rPr lang="en-US" smtClean="0"/>
              <a:t>‹#›</a:t>
            </a:fld>
            <a:endParaRPr lang="en-US" dirty="0"/>
          </a:p>
        </p:txBody>
      </p:sp>
    </p:spTree>
    <p:extLst>
      <p:ext uri="{BB962C8B-B14F-4D97-AF65-F5344CB8AC3E}">
        <p14:creationId xmlns:p14="http://schemas.microsoft.com/office/powerpoint/2010/main" val="3110677043"/>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7E34E133-6C2C-4A86-BEE1-A71394C625CE}" type="datetimeFigureOut">
              <a:rPr lang="en-US" smtClean="0"/>
              <a:t>4/25/2023</a:t>
            </a:fld>
            <a:endParaRPr lang="en-US" dirty="0"/>
          </a:p>
        </p:txBody>
      </p:sp>
      <p:sp>
        <p:nvSpPr>
          <p:cNvPr id="17" name="Footer Placeholder 16"/>
          <p:cNvSpPr>
            <a:spLocks noGrp="1"/>
          </p:cNvSpPr>
          <p:nvPr>
            <p:ph type="ftr" sz="quarter" idx="11"/>
          </p:nvPr>
        </p:nvSpPr>
        <p:spPr/>
        <p:txBody>
          <a:bodyPr/>
          <a:lstStyle/>
          <a:p>
            <a:endParaRPr lang="en-US" dirty="0"/>
          </a:p>
        </p:txBody>
      </p:sp>
      <p:sp>
        <p:nvSpPr>
          <p:cNvPr id="29" name="Slide Number Placeholder 28"/>
          <p:cNvSpPr>
            <a:spLocks noGrp="1"/>
          </p:cNvSpPr>
          <p:nvPr>
            <p:ph type="sldNum" sz="quarter" idx="12"/>
          </p:nvPr>
        </p:nvSpPr>
        <p:spPr/>
        <p:txBody>
          <a:bodyPr/>
          <a:lstStyle/>
          <a:p>
            <a:fld id="{9EBA7520-827A-44AA-865B-040428F44278}" type="slidenum">
              <a:rPr lang="en-US" smtClean="0"/>
              <a:t>‹#›</a:t>
            </a:fld>
            <a:endParaRPr lang="en-US" dirty="0"/>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E34E133-6C2C-4A86-BEE1-A71394C625CE}" type="datetimeFigureOut">
              <a:rPr lang="en-US" smtClean="0"/>
              <a:t>4/25/2023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EBA7520-827A-44AA-865B-040428F44278}"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E34E133-6C2C-4A86-BEE1-A71394C625CE}" type="datetimeFigureOut">
              <a:rPr lang="en-US" smtClean="0"/>
              <a:t>4/25/2023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EBA7520-827A-44AA-865B-040428F44278}"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E34E133-6C2C-4A86-BEE1-A71394C625CE}" type="datetimeFigureOut">
              <a:rPr lang="en-US" smtClean="0"/>
              <a:t>4/25/2023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EBA7520-827A-44AA-865B-040428F44278}"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E34E133-6C2C-4A86-BEE1-A71394C625CE}" type="datetimeFigureOut">
              <a:rPr lang="en-US" smtClean="0"/>
              <a:t>4/25/2023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7924800" y="6416675"/>
            <a:ext cx="762000" cy="365125"/>
          </a:xfrm>
        </p:spPr>
        <p:txBody>
          <a:bodyPr/>
          <a:lstStyle/>
          <a:p>
            <a:fld id="{9EBA7520-827A-44AA-865B-040428F44278}" type="slidenum">
              <a:rPr lang="en-US" smtClean="0"/>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E34E133-6C2C-4A86-BEE1-A71394C625CE}" type="datetimeFigureOut">
              <a:rPr lang="en-US" smtClean="0"/>
              <a:t>4/25/2023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EBA7520-827A-44AA-865B-040428F44278}"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7E34E133-6C2C-4A86-BEE1-A71394C625CE}" type="datetimeFigureOut">
              <a:rPr lang="en-US" smtClean="0"/>
              <a:t>4/25/2023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EBA7520-827A-44AA-865B-040428F44278}"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E34E133-6C2C-4A86-BEE1-A71394C625CE}" type="datetimeFigureOut">
              <a:rPr lang="en-US" smtClean="0"/>
              <a:t>4/25/2023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EBA7520-827A-44AA-865B-040428F44278}"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34E133-6C2C-4A86-BEE1-A71394C625CE}" type="datetimeFigureOut">
              <a:rPr lang="en-US" smtClean="0"/>
              <a:t>4/25/2023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EBA7520-827A-44AA-865B-040428F44278}"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E34E133-6C2C-4A86-BEE1-A71394C625CE}" type="datetimeFigureOut">
              <a:rPr lang="en-US" smtClean="0"/>
              <a:t>4/25/2023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EBA7520-827A-44AA-865B-040428F44278}"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dirty="0"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E34E133-6C2C-4A86-BEE1-A71394C625CE}" type="datetimeFigureOut">
              <a:rPr lang="en-US" smtClean="0"/>
              <a:t>4/25/2023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EBA7520-827A-44AA-865B-040428F44278}"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7E34E133-6C2C-4A86-BEE1-A71394C625CE}" type="datetimeFigureOut">
              <a:rPr lang="en-US" smtClean="0"/>
              <a:t>4/25/2023</a:t>
            </a:fld>
            <a:endParaRPr lang="en-US" dirty="0"/>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dirty="0"/>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9EBA7520-827A-44AA-865B-040428F44278}" type="slidenum">
              <a:rPr lang="en-US" smtClean="0"/>
              <a:t>‹#›</a:t>
            </a:fld>
            <a:endParaRPr lang="en-US" dirty="0"/>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mrtobias@columbus.gov"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Records Sealing and the Law- </a:t>
            </a:r>
            <a:r>
              <a:rPr lang="en-US" dirty="0" smtClean="0"/>
              <a:t>2023</a:t>
            </a:r>
            <a:endParaRPr lang="en-US" dirty="0"/>
          </a:p>
        </p:txBody>
      </p:sp>
      <p:sp>
        <p:nvSpPr>
          <p:cNvPr id="3" name="Subtitle 2"/>
          <p:cNvSpPr>
            <a:spLocks noGrp="1"/>
          </p:cNvSpPr>
          <p:nvPr>
            <p:ph type="subTitle" idx="1"/>
          </p:nvPr>
        </p:nvSpPr>
        <p:spPr/>
        <p:txBody>
          <a:bodyPr>
            <a:normAutofit/>
          </a:bodyPr>
          <a:lstStyle/>
          <a:p>
            <a:r>
              <a:rPr lang="en-US" sz="2200" dirty="0" smtClean="0"/>
              <a:t>Melanie R. Tobias</a:t>
            </a:r>
            <a:endParaRPr lang="en-US" sz="2200" dirty="0" smtClean="0"/>
          </a:p>
          <a:p>
            <a:r>
              <a:rPr lang="en-US" sz="2200" dirty="0" smtClean="0"/>
              <a:t>Columbus City Attorney Zach Klein’s Office</a:t>
            </a:r>
          </a:p>
          <a:p>
            <a:r>
              <a:rPr lang="en-US" sz="2000" dirty="0" smtClean="0">
                <a:hlinkClick r:id="rId2"/>
              </a:rPr>
              <a:t>mrtobias</a:t>
            </a:r>
            <a:r>
              <a:rPr lang="en-US" sz="2000" dirty="0" smtClean="0">
                <a:hlinkClick r:id="rId2"/>
              </a:rPr>
              <a:t>@columbus.gov</a:t>
            </a:r>
            <a:endParaRPr lang="en-US" sz="2000" dirty="0" smtClean="0"/>
          </a:p>
          <a:p>
            <a:r>
              <a:rPr lang="en-US" sz="2000" dirty="0" smtClean="0"/>
              <a:t>614-645-8876</a:t>
            </a:r>
            <a:endParaRPr lang="en-US" sz="2000" dirty="0" smtClean="0"/>
          </a:p>
          <a:p>
            <a:endParaRPr lang="en-US" dirty="0"/>
          </a:p>
        </p:txBody>
      </p:sp>
    </p:spTree>
    <p:extLst>
      <p:ext uri="{BB962C8B-B14F-4D97-AF65-F5344CB8AC3E}">
        <p14:creationId xmlns:p14="http://schemas.microsoft.com/office/powerpoint/2010/main" val="6787828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State ex rel. </a:t>
            </a:r>
            <a:r>
              <a:rPr lang="en-US" i="1" dirty="0" smtClean="0"/>
              <a:t>Workman v. Miller</a:t>
            </a:r>
            <a:r>
              <a:rPr lang="en-US" dirty="0" smtClean="0"/>
              <a:t>, 2016-Ohio-1494</a:t>
            </a:r>
          </a:p>
          <a:p>
            <a:pPr lvl="1"/>
            <a:r>
              <a:rPr lang="en-US" dirty="0" smtClean="0"/>
              <a:t>Local rules required $275 filing fee for sealing applications, when affidavit of indigence was filed, clerk only reduced amount of fee by $50, appeals court held that clerk must accept filing with no prepaid filing fee if affidavit of indigence filed.</a:t>
            </a:r>
          </a:p>
          <a:p>
            <a:pPr lvl="1"/>
            <a:r>
              <a:rPr lang="en-US" dirty="0" smtClean="0"/>
              <a:t>Court seemed skeptical of amount of costs being charged by the court for filing of application, but did not decide that issue.</a:t>
            </a:r>
          </a:p>
          <a:p>
            <a:pPr lvl="1"/>
            <a:endParaRPr lang="en-US" dirty="0" smtClean="0"/>
          </a:p>
          <a:p>
            <a:endParaRPr lang="en-US" dirty="0"/>
          </a:p>
        </p:txBody>
      </p:sp>
    </p:spTree>
    <p:extLst>
      <p:ext uri="{BB962C8B-B14F-4D97-AF65-F5344CB8AC3E}">
        <p14:creationId xmlns:p14="http://schemas.microsoft.com/office/powerpoint/2010/main" val="38960475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What next?</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Once application filed and appropriate fees paid, then case must be set for </a:t>
            </a:r>
            <a:r>
              <a:rPr lang="en-US" dirty="0" smtClean="0"/>
              <a:t>hearing within 90 days (new)-</a:t>
            </a:r>
          </a:p>
          <a:p>
            <a:r>
              <a:rPr lang="en-US" dirty="0" smtClean="0"/>
              <a:t>Prosecutor objection must be filed no later than 30 days before the hearing</a:t>
            </a:r>
            <a:r>
              <a:rPr lang="en-US" dirty="0" smtClean="0"/>
              <a:t> (new)</a:t>
            </a:r>
            <a:endParaRPr lang="en-US" dirty="0" smtClean="0"/>
          </a:p>
          <a:p>
            <a:r>
              <a:rPr lang="en-US" dirty="0" smtClean="0"/>
              <a:t>Applicant and state entitled to a hearing in front of the court. MANDATORY</a:t>
            </a:r>
          </a:p>
          <a:p>
            <a:r>
              <a:rPr lang="en-US" dirty="0" smtClean="0"/>
              <a:t>Court must determine whether </a:t>
            </a:r>
            <a:r>
              <a:rPr lang="en-US" dirty="0" smtClean="0"/>
              <a:t>convictions are eligible for sealing, no longer looking at whether person is an “eligible offender”.</a:t>
            </a:r>
            <a:endParaRPr lang="en-US" dirty="0" smtClean="0"/>
          </a:p>
          <a:p>
            <a:pPr lvl="1"/>
            <a:r>
              <a:rPr lang="en-US" dirty="0" smtClean="0"/>
              <a:t>There is no longer a limit on misdemeanor criminal convictions.  R.C. 2953.31(A)</a:t>
            </a:r>
          </a:p>
          <a:p>
            <a:pPr lvl="1"/>
            <a:r>
              <a:rPr lang="en-US" dirty="0" smtClean="0"/>
              <a:t>Multiple </a:t>
            </a:r>
            <a:r>
              <a:rPr lang="en-US" dirty="0" smtClean="0"/>
              <a:t>convictions can be considered as “one” conviction in certain circumstances.</a:t>
            </a:r>
          </a:p>
          <a:p>
            <a:pPr lvl="1"/>
            <a:r>
              <a:rPr lang="en-US" dirty="0" smtClean="0"/>
              <a:t>Applicant cannot have any other pending criminal cases.</a:t>
            </a:r>
            <a:endParaRPr lang="en-US" dirty="0"/>
          </a:p>
        </p:txBody>
      </p:sp>
    </p:spTree>
    <p:extLst>
      <p:ext uri="{BB962C8B-B14F-4D97-AF65-F5344CB8AC3E}">
        <p14:creationId xmlns:p14="http://schemas.microsoft.com/office/powerpoint/2010/main" val="32628154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At hearing, court must weigh the interests of applicant against those of the government.</a:t>
            </a:r>
          </a:p>
          <a:p>
            <a:endParaRPr lang="en-US" dirty="0" smtClean="0"/>
          </a:p>
          <a:p>
            <a:r>
              <a:rPr lang="en-US" dirty="0" smtClean="0"/>
              <a:t>If state filed an objection, court must consider the reasons given by the state in the objection</a:t>
            </a:r>
            <a:r>
              <a:rPr lang="en-US" dirty="0" smtClean="0"/>
              <a:t>.</a:t>
            </a:r>
          </a:p>
          <a:p>
            <a:endParaRPr lang="en-US" dirty="0" smtClean="0"/>
          </a:p>
          <a:p>
            <a:r>
              <a:rPr lang="en-US" dirty="0" smtClean="0"/>
              <a:t>Court must consider any objection made in writing or orally by victim or victim’s representative</a:t>
            </a:r>
            <a:endParaRPr lang="en-US" dirty="0" smtClean="0"/>
          </a:p>
          <a:p>
            <a:endParaRPr lang="en-US" dirty="0" smtClean="0"/>
          </a:p>
          <a:p>
            <a:r>
              <a:rPr lang="en-US" dirty="0" smtClean="0"/>
              <a:t>Even if state does NOT object, court must still weight the general interests of the government against those of the applicant.</a:t>
            </a:r>
            <a:endParaRPr lang="en-US" dirty="0"/>
          </a:p>
        </p:txBody>
      </p:sp>
    </p:spTree>
    <p:extLst>
      <p:ext uri="{BB962C8B-B14F-4D97-AF65-F5344CB8AC3E}">
        <p14:creationId xmlns:p14="http://schemas.microsoft.com/office/powerpoint/2010/main" val="18413511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Victim’s Rights</a:t>
            </a:r>
            <a:endParaRPr lang="en-US" dirty="0"/>
          </a:p>
        </p:txBody>
      </p:sp>
      <p:sp>
        <p:nvSpPr>
          <p:cNvPr id="3" name="Content Placeholder 2"/>
          <p:cNvSpPr>
            <a:spLocks noGrp="1"/>
          </p:cNvSpPr>
          <p:nvPr>
            <p:ph idx="1"/>
          </p:nvPr>
        </p:nvSpPr>
        <p:spPr/>
        <p:txBody>
          <a:bodyPr/>
          <a:lstStyle/>
          <a:p>
            <a:r>
              <a:rPr lang="en-US" dirty="0" smtClean="0"/>
              <a:t>H.B. 343, effective 4/6/23, provides that victim’s rights notice requirement apply to records sealing and expungement cases</a:t>
            </a:r>
          </a:p>
          <a:p>
            <a:pPr lvl="1"/>
            <a:r>
              <a:rPr lang="en-US" dirty="0" smtClean="0"/>
              <a:t>Court must notify prosecution of hearing date not less than 60 days before the hearing</a:t>
            </a:r>
          </a:p>
          <a:p>
            <a:pPr lvl="1"/>
            <a:r>
              <a:rPr lang="en-US" dirty="0" smtClean="0"/>
              <a:t>Prosecution must then notify victim of hearing date for applications to seal/expunge convictions and notify victim of court’s decision</a:t>
            </a:r>
          </a:p>
          <a:p>
            <a:pPr lvl="1"/>
            <a:r>
              <a:rPr lang="en-US" dirty="0" smtClean="0"/>
              <a:t>Does not apply to applications to seal dismissals/acquittals</a:t>
            </a:r>
            <a:endParaRPr lang="en-US" dirty="0"/>
          </a:p>
        </p:txBody>
      </p:sp>
    </p:spTree>
    <p:extLst>
      <p:ext uri="{BB962C8B-B14F-4D97-AF65-F5344CB8AC3E}">
        <p14:creationId xmlns:p14="http://schemas.microsoft.com/office/powerpoint/2010/main" val="16513730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if no hearing held?</a:t>
            </a:r>
            <a:endParaRPr lang="en-US" dirty="0"/>
          </a:p>
        </p:txBody>
      </p:sp>
      <p:sp>
        <p:nvSpPr>
          <p:cNvPr id="3" name="Content Placeholder 2"/>
          <p:cNvSpPr>
            <a:spLocks noGrp="1"/>
          </p:cNvSpPr>
          <p:nvPr>
            <p:ph idx="1"/>
          </p:nvPr>
        </p:nvSpPr>
        <p:spPr/>
        <p:txBody>
          <a:bodyPr>
            <a:normAutofit fontScale="92500"/>
          </a:bodyPr>
          <a:lstStyle/>
          <a:p>
            <a:r>
              <a:rPr lang="en-US" dirty="0" smtClean="0"/>
              <a:t>Multiple appellate jurisdictions have held that a court cannot engage in the statutory requirement to weigh the parties’ interests without holding a hearing of some type.  Thus, deciding that applicant’s interests outweigh the government’s or vice versa is an abuse of discretion.</a:t>
            </a:r>
          </a:p>
          <a:p>
            <a:r>
              <a:rPr lang="en-US" dirty="0" smtClean="0"/>
              <a:t>Applicant must put forward some specific reasons regarding their desire to have their record sealed – simply filling out a form that indicates that they are statutorily eligible for sealing, by itself, is not enough for court to grant sealing.</a:t>
            </a:r>
            <a:endParaRPr lang="en-US" dirty="0"/>
          </a:p>
        </p:txBody>
      </p:sp>
    </p:spTree>
    <p:extLst>
      <p:ext uri="{BB962C8B-B14F-4D97-AF65-F5344CB8AC3E}">
        <p14:creationId xmlns:p14="http://schemas.microsoft.com/office/powerpoint/2010/main" val="12666767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Multiple charges – different dispositions</a:t>
            </a:r>
            <a:endParaRPr lang="en-US" dirty="0"/>
          </a:p>
        </p:txBody>
      </p:sp>
      <p:sp>
        <p:nvSpPr>
          <p:cNvPr id="3" name="Content Placeholder 2"/>
          <p:cNvSpPr>
            <a:spLocks noGrp="1"/>
          </p:cNvSpPr>
          <p:nvPr>
            <p:ph idx="1"/>
          </p:nvPr>
        </p:nvSpPr>
        <p:spPr/>
        <p:txBody>
          <a:bodyPr>
            <a:normAutofit lnSpcReduction="10000"/>
          </a:bodyPr>
          <a:lstStyle/>
          <a:p>
            <a:r>
              <a:rPr lang="en-US" dirty="0" smtClean="0"/>
              <a:t>R.C. 2953.61</a:t>
            </a:r>
          </a:p>
          <a:p>
            <a:pPr lvl="1"/>
            <a:r>
              <a:rPr lang="en-US" dirty="0" smtClean="0"/>
              <a:t>Caused all kinds of confusion</a:t>
            </a:r>
          </a:p>
          <a:p>
            <a:pPr lvl="1"/>
            <a:r>
              <a:rPr lang="en-US" dirty="0" smtClean="0"/>
              <a:t>Amended by legislature</a:t>
            </a:r>
          </a:p>
          <a:p>
            <a:pPr lvl="1"/>
            <a:r>
              <a:rPr lang="en-US" dirty="0" smtClean="0"/>
              <a:t>Still some confusion</a:t>
            </a:r>
          </a:p>
          <a:p>
            <a:pPr lvl="1"/>
            <a:endParaRPr lang="en-US" dirty="0"/>
          </a:p>
          <a:p>
            <a:pPr lvl="1"/>
            <a:r>
              <a:rPr lang="en-US" dirty="0" smtClean="0"/>
              <a:t>Multiple charges, same case number</a:t>
            </a:r>
          </a:p>
          <a:p>
            <a:pPr lvl="1"/>
            <a:r>
              <a:rPr lang="en-US" dirty="0" smtClean="0"/>
              <a:t>Multiple charges, different case numbers</a:t>
            </a:r>
          </a:p>
          <a:p>
            <a:pPr lvl="2"/>
            <a:r>
              <a:rPr lang="en-US" dirty="0" smtClean="0"/>
              <a:t>Traffic offenses and criminal offenses</a:t>
            </a:r>
          </a:p>
          <a:p>
            <a:pPr lvl="2"/>
            <a:endParaRPr lang="en-US" dirty="0"/>
          </a:p>
          <a:p>
            <a:r>
              <a:rPr lang="en-US" sz="2400" dirty="0" smtClean="0"/>
              <a:t>Multiple charges, same case number and same dispo</a:t>
            </a:r>
          </a:p>
          <a:p>
            <a:pPr lvl="1"/>
            <a:r>
              <a:rPr lang="en-US" sz="2000" dirty="0" smtClean="0"/>
              <a:t>Some charges, though, not statutorily eligible for sealing</a:t>
            </a:r>
          </a:p>
        </p:txBody>
      </p:sp>
    </p:spTree>
    <p:extLst>
      <p:ext uri="{BB962C8B-B14F-4D97-AF65-F5344CB8AC3E}">
        <p14:creationId xmlns:p14="http://schemas.microsoft.com/office/powerpoint/2010/main" val="26136743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Records ordered </a:t>
            </a:r>
            <a:r>
              <a:rPr lang="en-US" dirty="0" smtClean="0"/>
              <a:t>sealed/expunged, </a:t>
            </a:r>
            <a:r>
              <a:rPr lang="en-US" dirty="0" smtClean="0"/>
              <a:t>now what…..</a:t>
            </a:r>
            <a:endParaRPr lang="en-US" dirty="0"/>
          </a:p>
        </p:txBody>
      </p:sp>
      <p:sp>
        <p:nvSpPr>
          <p:cNvPr id="3" name="Content Placeholder 2"/>
          <p:cNvSpPr>
            <a:spLocks noGrp="1"/>
          </p:cNvSpPr>
          <p:nvPr>
            <p:ph idx="1"/>
          </p:nvPr>
        </p:nvSpPr>
        <p:spPr/>
        <p:txBody>
          <a:bodyPr>
            <a:normAutofit lnSpcReduction="10000"/>
          </a:bodyPr>
          <a:lstStyle/>
          <a:p>
            <a:r>
              <a:rPr lang="en-US" dirty="0" smtClean="0"/>
              <a:t>Court signs an entry “ordering all official records of the case that pertain to the conviction </a:t>
            </a:r>
            <a:r>
              <a:rPr lang="en-US" dirty="0" smtClean="0"/>
              <a:t>sealed/expunged.”</a:t>
            </a:r>
            <a:endParaRPr lang="en-US" dirty="0" smtClean="0"/>
          </a:p>
          <a:p>
            <a:r>
              <a:rPr lang="en-US" dirty="0" smtClean="0"/>
              <a:t>Sealed records may be inspected by:</a:t>
            </a:r>
          </a:p>
          <a:p>
            <a:pPr lvl="1"/>
            <a:r>
              <a:rPr lang="en-US" sz="1800" dirty="0" smtClean="0"/>
              <a:t>Law enforcement or prosecutor to determine nature of future charges</a:t>
            </a:r>
          </a:p>
          <a:p>
            <a:pPr lvl="1"/>
            <a:r>
              <a:rPr lang="en-US" sz="1800" dirty="0" smtClean="0"/>
              <a:t>Parole or probation officer for use in supervising </a:t>
            </a:r>
          </a:p>
          <a:p>
            <a:pPr lvl="1"/>
            <a:r>
              <a:rPr lang="en-US" sz="1800" dirty="0" smtClean="0"/>
              <a:t>By applicant</a:t>
            </a:r>
          </a:p>
          <a:p>
            <a:pPr lvl="1"/>
            <a:r>
              <a:rPr lang="en-US" sz="1800" dirty="0" smtClean="0"/>
              <a:t>Law enforcement officer for use in a civil action arising out of conviction</a:t>
            </a:r>
          </a:p>
          <a:p>
            <a:pPr lvl="1"/>
            <a:r>
              <a:rPr lang="en-US" sz="1800" dirty="0" smtClean="0"/>
              <a:t>Prosecutor for determination of diversion eligibility</a:t>
            </a:r>
          </a:p>
          <a:p>
            <a:pPr lvl="1"/>
            <a:r>
              <a:rPr lang="en-US" sz="1800" dirty="0" smtClean="0"/>
              <a:t>Law enforcement background check for job at law enforcement agency</a:t>
            </a:r>
          </a:p>
          <a:p>
            <a:pPr lvl="1"/>
            <a:r>
              <a:rPr lang="en-US" sz="1800" dirty="0" smtClean="0"/>
              <a:t>BCI background checks in certain circumstances</a:t>
            </a:r>
          </a:p>
          <a:p>
            <a:pPr lvl="1"/>
            <a:r>
              <a:rPr lang="en-US" sz="1800" dirty="0" smtClean="0"/>
              <a:t>Sex offender registry</a:t>
            </a:r>
          </a:p>
          <a:p>
            <a:pPr lvl="1"/>
            <a:r>
              <a:rPr lang="en-US" sz="1900" dirty="0" smtClean="0"/>
              <a:t>School district/board of education </a:t>
            </a:r>
            <a:endParaRPr lang="en-US" sz="1900" dirty="0"/>
          </a:p>
        </p:txBody>
      </p:sp>
    </p:spTree>
    <p:extLst>
      <p:ext uri="{BB962C8B-B14F-4D97-AF65-F5344CB8AC3E}">
        <p14:creationId xmlns:p14="http://schemas.microsoft.com/office/powerpoint/2010/main" val="41878930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Index of sealed records</a:t>
            </a:r>
            <a:endParaRPr lang="en-US" dirty="0"/>
          </a:p>
        </p:txBody>
      </p:sp>
      <p:sp>
        <p:nvSpPr>
          <p:cNvPr id="3" name="Content Placeholder 2"/>
          <p:cNvSpPr>
            <a:spLocks noGrp="1"/>
          </p:cNvSpPr>
          <p:nvPr>
            <p:ph idx="1"/>
          </p:nvPr>
        </p:nvSpPr>
        <p:spPr/>
        <p:txBody>
          <a:bodyPr/>
          <a:lstStyle/>
          <a:p>
            <a:r>
              <a:rPr lang="en-US" dirty="0" smtClean="0"/>
              <a:t>A governmental agency or office that maintains sealed records of convictions may maintain a manual or computerized index to the sealed records.  The index shall contain only the name of, and alphanumerical identifiers that relate to, the persons who are the subject of the sealed record and the word “sealed”.  The name of the crime committed shall not be included in the index.</a:t>
            </a:r>
          </a:p>
          <a:p>
            <a:r>
              <a:rPr lang="en-US" dirty="0" smtClean="0"/>
              <a:t>R.C. 2953.32(F)</a:t>
            </a:r>
            <a:endParaRPr lang="en-US" dirty="0"/>
          </a:p>
        </p:txBody>
      </p:sp>
    </p:spTree>
    <p:extLst>
      <p:ext uri="{BB962C8B-B14F-4D97-AF65-F5344CB8AC3E}">
        <p14:creationId xmlns:p14="http://schemas.microsoft.com/office/powerpoint/2010/main" val="37045800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lnSpcReduction="10000"/>
          </a:bodyPr>
          <a:lstStyle/>
          <a:p>
            <a:r>
              <a:rPr lang="en-US" dirty="0" smtClean="0"/>
              <a:t>If expungement is granted  - records of conviction kept by any public office or agency must be “destroyed, deleted or erased in a manner appropriate for the record’s physical or electronic form so that the record is permanently irretrievable.”  R.C. 2953.28(A)</a:t>
            </a:r>
          </a:p>
          <a:p>
            <a:endParaRPr lang="en-US" dirty="0" smtClean="0"/>
          </a:p>
          <a:p>
            <a:r>
              <a:rPr lang="en-US" dirty="0" smtClean="0"/>
              <a:t>Note – dismissals and acquittals are NOT eligible for expungement, only convictions</a:t>
            </a:r>
          </a:p>
          <a:p>
            <a:pPr lvl="1"/>
            <a:r>
              <a:rPr lang="en-US" dirty="0" smtClean="0"/>
              <a:t>Only exception is human trafficking cases as provided for in RC 2953.521  </a:t>
            </a:r>
            <a:endParaRPr lang="en-US" dirty="0"/>
          </a:p>
        </p:txBody>
      </p:sp>
    </p:spTree>
    <p:extLst>
      <p:ext uri="{BB962C8B-B14F-4D97-AF65-F5344CB8AC3E}">
        <p14:creationId xmlns:p14="http://schemas.microsoft.com/office/powerpoint/2010/main" val="35174814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Pardons- an automatic sealing/expungement?</a:t>
            </a:r>
            <a:endParaRPr lang="en-US" dirty="0"/>
          </a:p>
        </p:txBody>
      </p:sp>
      <p:sp>
        <p:nvSpPr>
          <p:cNvPr id="3" name="Content Placeholder 2"/>
          <p:cNvSpPr>
            <a:spLocks noGrp="1"/>
          </p:cNvSpPr>
          <p:nvPr>
            <p:ph idx="1"/>
          </p:nvPr>
        </p:nvSpPr>
        <p:spPr/>
        <p:txBody>
          <a:bodyPr/>
          <a:lstStyle/>
          <a:p>
            <a:r>
              <a:rPr lang="en-US" dirty="0" smtClean="0"/>
              <a:t>No – a governor’s pardon does not automatically require the sealing or expungement of the record of conviction.</a:t>
            </a:r>
          </a:p>
          <a:p>
            <a:r>
              <a:rPr lang="en-US" dirty="0" smtClean="0"/>
              <a:t>A person who receives a pardon must apply for records sealing pursuant to R.C. </a:t>
            </a:r>
            <a:r>
              <a:rPr lang="en-US" dirty="0" smtClean="0"/>
              <a:t>2953.33.</a:t>
            </a:r>
            <a:endParaRPr lang="en-US" dirty="0" smtClean="0"/>
          </a:p>
          <a:p>
            <a:r>
              <a:rPr lang="en-US" dirty="0" smtClean="0"/>
              <a:t>Clerk’s office, upon receiving notice of pardon, must update the docket to reflect the fact of the pardon, but that’s it- no automatic right to sealing or expungement.</a:t>
            </a:r>
          </a:p>
          <a:p>
            <a:r>
              <a:rPr lang="en-US" i="1" dirty="0" smtClean="0"/>
              <a:t>State v. Radcliff</a:t>
            </a:r>
            <a:r>
              <a:rPr lang="en-US" dirty="0" smtClean="0"/>
              <a:t>, 142 Ohio St.3d 78 (2015)</a:t>
            </a:r>
            <a:endParaRPr lang="en-US" dirty="0"/>
          </a:p>
        </p:txBody>
      </p:sp>
    </p:spTree>
    <p:extLst>
      <p:ext uri="{BB962C8B-B14F-4D97-AF65-F5344CB8AC3E}">
        <p14:creationId xmlns:p14="http://schemas.microsoft.com/office/powerpoint/2010/main" val="26003796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 it a right?</a:t>
            </a:r>
            <a:endParaRPr lang="en-US" dirty="0"/>
          </a:p>
        </p:txBody>
      </p:sp>
      <p:sp>
        <p:nvSpPr>
          <p:cNvPr id="3" name="Content Placeholder 2"/>
          <p:cNvSpPr>
            <a:spLocks noGrp="1"/>
          </p:cNvSpPr>
          <p:nvPr>
            <p:ph idx="1"/>
          </p:nvPr>
        </p:nvSpPr>
        <p:spPr/>
        <p:txBody>
          <a:bodyPr/>
          <a:lstStyle/>
          <a:p>
            <a:r>
              <a:rPr lang="en-US" dirty="0" smtClean="0"/>
              <a:t>Records sealing is an act of grace created by the state – it is a privilege, not a right.</a:t>
            </a:r>
          </a:p>
          <a:p>
            <a:r>
              <a:rPr lang="en-US" dirty="0" smtClean="0"/>
              <a:t>Applicants must meet statutory criteria in order to be eligible for sealing of their record.</a:t>
            </a:r>
          </a:p>
          <a:p>
            <a:r>
              <a:rPr lang="en-US" dirty="0" smtClean="0"/>
              <a:t>Inherent authority of courts to seal records was very, very narrow and has now been replaced entirely by statutory framework.</a:t>
            </a:r>
          </a:p>
          <a:p>
            <a:pPr lvl="1"/>
            <a:r>
              <a:rPr lang="en-US" i="1" dirty="0" smtClean="0"/>
              <a:t>Pepper Pike v. Doe</a:t>
            </a:r>
            <a:r>
              <a:rPr lang="en-US" dirty="0" smtClean="0"/>
              <a:t>, 66 Ohio St.2d 374 (1981)</a:t>
            </a:r>
          </a:p>
          <a:p>
            <a:pPr lvl="2"/>
            <a:r>
              <a:rPr lang="en-US" dirty="0" smtClean="0"/>
              <a:t> unusual and exceptional circumstances </a:t>
            </a:r>
          </a:p>
          <a:p>
            <a:pPr lvl="2"/>
            <a:endParaRPr lang="en-US" dirty="0"/>
          </a:p>
        </p:txBody>
      </p:sp>
    </p:spTree>
    <p:extLst>
      <p:ext uri="{BB962C8B-B14F-4D97-AF65-F5344CB8AC3E}">
        <p14:creationId xmlns:p14="http://schemas.microsoft.com/office/powerpoint/2010/main" val="35173021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smtClean="0"/>
              <a:t>SB 288 creates a new statutory authority for prosecution to apply for sealing and expungement of “low level controlled substance” convictions (M-4 or MM only).</a:t>
            </a:r>
          </a:p>
          <a:p>
            <a:pPr lvl="1"/>
            <a:r>
              <a:rPr lang="en-US" dirty="0" smtClean="0"/>
              <a:t>Marijuana offenses essentially</a:t>
            </a:r>
          </a:p>
          <a:p>
            <a:pPr lvl="1"/>
            <a:r>
              <a:rPr lang="en-US" dirty="0" smtClean="0"/>
              <a:t>Same one year/6 month waiting period</a:t>
            </a:r>
          </a:p>
          <a:p>
            <a:pPr lvl="1"/>
            <a:r>
              <a:rPr lang="en-US" dirty="0" smtClean="0"/>
              <a:t>Only applies to convictions, not dismissals</a:t>
            </a:r>
          </a:p>
          <a:p>
            <a:pPr lvl="1"/>
            <a:r>
              <a:rPr lang="en-US" dirty="0" smtClean="0"/>
              <a:t>Same $50 fee, but court “may” waive that fee</a:t>
            </a:r>
          </a:p>
          <a:p>
            <a:pPr lvl="1"/>
            <a:r>
              <a:rPr lang="en-US" dirty="0" smtClean="0"/>
              <a:t>Court must set hearing within 90 days, notify prosecutor and prosecutor must then notify offender</a:t>
            </a:r>
          </a:p>
          <a:p>
            <a:pPr lvl="1"/>
            <a:r>
              <a:rPr lang="en-US" dirty="0" smtClean="0"/>
              <a:t>Offender can’t have pending cases and court must determine that offender is rehabilitated </a:t>
            </a:r>
            <a:endParaRPr lang="en-US" dirty="0"/>
          </a:p>
        </p:txBody>
      </p:sp>
      <p:sp>
        <p:nvSpPr>
          <p:cNvPr id="4" name="Title 3"/>
          <p:cNvSpPr>
            <a:spLocks noGrp="1"/>
          </p:cNvSpPr>
          <p:nvPr>
            <p:ph type="title"/>
          </p:nvPr>
        </p:nvSpPr>
        <p:spPr/>
        <p:txBody>
          <a:bodyPr>
            <a:normAutofit fontScale="90000"/>
          </a:bodyPr>
          <a:lstStyle/>
          <a:p>
            <a:r>
              <a:rPr lang="en-US" dirty="0" smtClean="0"/>
              <a:t>Prosecution may file an application to seal…</a:t>
            </a:r>
            <a:endParaRPr lang="en-US" dirty="0"/>
          </a:p>
        </p:txBody>
      </p:sp>
    </p:spTree>
    <p:extLst>
      <p:ext uri="{BB962C8B-B14F-4D97-AF65-F5344CB8AC3E}">
        <p14:creationId xmlns:p14="http://schemas.microsoft.com/office/powerpoint/2010/main" val="31086404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Certificates of Qualification</a:t>
            </a:r>
            <a:br>
              <a:rPr lang="en-US" dirty="0" smtClean="0"/>
            </a:br>
            <a:r>
              <a:rPr lang="en-US" dirty="0" smtClean="0"/>
              <a:t>CQE</a:t>
            </a:r>
            <a:endParaRPr lang="en-US" dirty="0"/>
          </a:p>
        </p:txBody>
      </p:sp>
      <p:sp>
        <p:nvSpPr>
          <p:cNvPr id="3" name="Content Placeholder 2"/>
          <p:cNvSpPr>
            <a:spLocks noGrp="1"/>
          </p:cNvSpPr>
          <p:nvPr>
            <p:ph idx="1"/>
          </p:nvPr>
        </p:nvSpPr>
        <p:spPr/>
        <p:txBody>
          <a:bodyPr>
            <a:normAutofit lnSpcReduction="10000"/>
          </a:bodyPr>
          <a:lstStyle/>
          <a:p>
            <a:r>
              <a:rPr lang="en-US" dirty="0" smtClean="0"/>
              <a:t>Not a records sealing, but if granted lifts the automatic bar of a collateral sanction stemming from a conviction.</a:t>
            </a:r>
          </a:p>
          <a:p>
            <a:pPr lvl="1"/>
            <a:r>
              <a:rPr lang="en-US" dirty="0" smtClean="0"/>
              <a:t>Useful for employment purposes for jobs that require licensing and certain convictions disqualify person from obtaining the necessary license.</a:t>
            </a:r>
          </a:p>
          <a:p>
            <a:r>
              <a:rPr lang="en-US" dirty="0" smtClean="0"/>
              <a:t>R.C. 2953.25</a:t>
            </a:r>
          </a:p>
          <a:p>
            <a:pPr lvl="1"/>
            <a:r>
              <a:rPr lang="en-US" dirty="0" smtClean="0"/>
              <a:t>Application must be filed with division of parole (if conviction led to prison time) or common pleas court, if no prison term imposed.</a:t>
            </a:r>
          </a:p>
          <a:p>
            <a:pPr lvl="1"/>
            <a:r>
              <a:rPr lang="en-US" dirty="0" smtClean="0"/>
              <a:t>Indemnifies employer from civil suit if employer hires a person knowing they possess a CQE.</a:t>
            </a:r>
            <a:endParaRPr lang="en-US" dirty="0"/>
          </a:p>
        </p:txBody>
      </p:sp>
    </p:spTree>
    <p:extLst>
      <p:ext uri="{BB962C8B-B14F-4D97-AF65-F5344CB8AC3E}">
        <p14:creationId xmlns:p14="http://schemas.microsoft.com/office/powerpoint/2010/main" val="17916806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Expungement vs. Records Sealing</a:t>
            </a:r>
            <a:endParaRPr lang="en-US" dirty="0"/>
          </a:p>
        </p:txBody>
      </p:sp>
      <p:sp>
        <p:nvSpPr>
          <p:cNvPr id="3" name="Content Placeholder 2"/>
          <p:cNvSpPr>
            <a:spLocks noGrp="1"/>
          </p:cNvSpPr>
          <p:nvPr>
            <p:ph idx="1"/>
          </p:nvPr>
        </p:nvSpPr>
        <p:spPr/>
        <p:txBody>
          <a:bodyPr>
            <a:normAutofit/>
          </a:bodyPr>
          <a:lstStyle/>
          <a:p>
            <a:r>
              <a:rPr lang="en-US" sz="2000" dirty="0" smtClean="0"/>
              <a:t>Expungement-</a:t>
            </a:r>
          </a:p>
          <a:p>
            <a:pPr lvl="1"/>
            <a:r>
              <a:rPr lang="en-US" sz="2000" dirty="0" smtClean="0"/>
              <a:t>The actual physical destruction of criminal records so that no one may access the records ever.  Legally, it’s as if the criminal case never happened.</a:t>
            </a:r>
          </a:p>
          <a:p>
            <a:pPr lvl="1"/>
            <a:endParaRPr lang="en-US" sz="2000" dirty="0"/>
          </a:p>
          <a:p>
            <a:r>
              <a:rPr lang="en-US" sz="2000" dirty="0" smtClean="0"/>
              <a:t>Records Sealing-</a:t>
            </a:r>
          </a:p>
          <a:p>
            <a:pPr lvl="1"/>
            <a:r>
              <a:rPr lang="en-US" sz="2000" dirty="0" smtClean="0"/>
              <a:t>The “masking” or “sealing” of criminal records from view of most entities in most circumstances.</a:t>
            </a:r>
          </a:p>
          <a:p>
            <a:pPr lvl="1"/>
            <a:r>
              <a:rPr lang="en-US" sz="2000" dirty="0" smtClean="0"/>
              <a:t>Records are not physically destroyed, legal reasons to access and use records allowed in certain circumstances.</a:t>
            </a:r>
          </a:p>
          <a:p>
            <a:pPr lvl="1"/>
            <a:endParaRPr lang="en-US" sz="2000" dirty="0" smtClean="0"/>
          </a:p>
          <a:p>
            <a:r>
              <a:rPr lang="en-US" sz="2000" dirty="0" smtClean="0"/>
              <a:t>Expungement for years and years has been used as a colloquialism to mean “records sealing.”</a:t>
            </a:r>
          </a:p>
          <a:p>
            <a:pPr lvl="1"/>
            <a:endParaRPr lang="en-US" dirty="0" smtClean="0"/>
          </a:p>
        </p:txBody>
      </p:sp>
    </p:spTree>
    <p:extLst>
      <p:ext uri="{BB962C8B-B14F-4D97-AF65-F5344CB8AC3E}">
        <p14:creationId xmlns:p14="http://schemas.microsoft.com/office/powerpoint/2010/main" val="20006677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offenses are eligible for sealing vs. expungement?</a:t>
            </a:r>
            <a:endParaRPr lang="en-US" dirty="0"/>
          </a:p>
        </p:txBody>
      </p:sp>
      <p:sp>
        <p:nvSpPr>
          <p:cNvPr id="3" name="Text Placeholder 2"/>
          <p:cNvSpPr>
            <a:spLocks noGrp="1"/>
          </p:cNvSpPr>
          <p:nvPr>
            <p:ph type="body" idx="1"/>
          </p:nvPr>
        </p:nvSpPr>
        <p:spPr/>
        <p:txBody>
          <a:bodyPr/>
          <a:lstStyle/>
          <a:p>
            <a:r>
              <a:rPr lang="en-US" dirty="0" smtClean="0"/>
              <a:t>sealing</a:t>
            </a:r>
            <a:endParaRPr lang="en-US" dirty="0"/>
          </a:p>
        </p:txBody>
      </p:sp>
      <p:sp>
        <p:nvSpPr>
          <p:cNvPr id="4" name="Text Placeholder 3"/>
          <p:cNvSpPr>
            <a:spLocks noGrp="1"/>
          </p:cNvSpPr>
          <p:nvPr>
            <p:ph type="body" sz="half" idx="3"/>
          </p:nvPr>
        </p:nvSpPr>
        <p:spPr/>
        <p:txBody>
          <a:bodyPr/>
          <a:lstStyle/>
          <a:p>
            <a:r>
              <a:rPr lang="en-US" dirty="0" smtClean="0"/>
              <a:t>Expungement</a:t>
            </a:r>
            <a:endParaRPr lang="en-US" dirty="0"/>
          </a:p>
        </p:txBody>
      </p:sp>
      <p:sp>
        <p:nvSpPr>
          <p:cNvPr id="5" name="Content Placeholder 4"/>
          <p:cNvSpPr>
            <a:spLocks noGrp="1"/>
          </p:cNvSpPr>
          <p:nvPr>
            <p:ph sz="quarter" idx="2"/>
          </p:nvPr>
        </p:nvSpPr>
        <p:spPr/>
        <p:txBody>
          <a:bodyPr>
            <a:normAutofit fontScale="92500" lnSpcReduction="20000"/>
          </a:bodyPr>
          <a:lstStyle/>
          <a:p>
            <a:r>
              <a:rPr lang="en-US" sz="1800" dirty="0" smtClean="0"/>
              <a:t>SB 288  removed definition of “eligible offender” and instead court only looks at the convictions for which application is filed and whether the convictions are excluded from sealing or expungement</a:t>
            </a:r>
            <a:endParaRPr lang="en-US" sz="1800" dirty="0" smtClean="0"/>
          </a:p>
          <a:p>
            <a:r>
              <a:rPr lang="en-US" sz="1800" dirty="0" smtClean="0"/>
              <a:t>R.C. 2953.32(A)(1)-(6) lists offenses ineligible for sealing or expungement</a:t>
            </a:r>
            <a:endParaRPr lang="en-US" sz="1800" dirty="0" smtClean="0"/>
          </a:p>
          <a:p>
            <a:r>
              <a:rPr lang="en-US" sz="1800" dirty="0" smtClean="0"/>
              <a:t>Now most misdemeanor convictions are eligible for sealing/expungement except:</a:t>
            </a:r>
          </a:p>
          <a:p>
            <a:pPr lvl="1"/>
            <a:r>
              <a:rPr lang="en-US" sz="1400" dirty="0" smtClean="0"/>
              <a:t>D/V, VPO, victim less than 13 , Sexually Oriented Offense, Traffic convictions, multiple charges out of same act</a:t>
            </a:r>
            <a:endParaRPr lang="en-US" sz="1400" dirty="0"/>
          </a:p>
        </p:txBody>
      </p:sp>
      <p:sp>
        <p:nvSpPr>
          <p:cNvPr id="6" name="Content Placeholder 5"/>
          <p:cNvSpPr>
            <a:spLocks noGrp="1"/>
          </p:cNvSpPr>
          <p:nvPr>
            <p:ph sz="quarter" idx="4"/>
          </p:nvPr>
        </p:nvSpPr>
        <p:spPr/>
        <p:txBody>
          <a:bodyPr>
            <a:normAutofit/>
          </a:bodyPr>
          <a:lstStyle/>
          <a:p>
            <a:r>
              <a:rPr lang="en-US" sz="1800" dirty="0" smtClean="0"/>
              <a:t>Any offense eligible for </a:t>
            </a:r>
            <a:r>
              <a:rPr lang="en-US" sz="1800" dirty="0" smtClean="0"/>
              <a:t>sealing may also be ordered expunged by court pursuant to SB 288</a:t>
            </a:r>
          </a:p>
          <a:p>
            <a:pPr lvl="1"/>
            <a:r>
              <a:rPr lang="en-US" sz="1400" dirty="0" smtClean="0"/>
              <a:t>Used to only apply to human trafficking offenses and certain firearms offenses</a:t>
            </a:r>
          </a:p>
          <a:p>
            <a:pPr lvl="1"/>
            <a:endParaRPr lang="en-US" sz="1400" dirty="0"/>
          </a:p>
          <a:p>
            <a:pPr lvl="1"/>
            <a:endParaRPr lang="en-US" sz="1400" dirty="0" smtClean="0"/>
          </a:p>
        </p:txBody>
      </p:sp>
    </p:spTree>
    <p:extLst>
      <p:ext uri="{BB962C8B-B14F-4D97-AF65-F5344CB8AC3E}">
        <p14:creationId xmlns:p14="http://schemas.microsoft.com/office/powerpoint/2010/main" val="23313348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else doesn’t qualify for sealing/expungement?</a:t>
            </a:r>
            <a:endParaRPr lang="en-US" dirty="0"/>
          </a:p>
        </p:txBody>
      </p:sp>
      <p:sp>
        <p:nvSpPr>
          <p:cNvPr id="3" name="Content Placeholder 2"/>
          <p:cNvSpPr>
            <a:spLocks noGrp="1"/>
          </p:cNvSpPr>
          <p:nvPr>
            <p:ph idx="1"/>
          </p:nvPr>
        </p:nvSpPr>
        <p:spPr/>
        <p:txBody>
          <a:bodyPr/>
          <a:lstStyle/>
          <a:p>
            <a:r>
              <a:rPr lang="en-US" dirty="0" smtClean="0"/>
              <a:t>Per RC 2953.32:</a:t>
            </a:r>
          </a:p>
          <a:p>
            <a:pPr lvl="1"/>
            <a:r>
              <a:rPr lang="en-US" dirty="0" smtClean="0"/>
              <a:t>Felony offenses of violence </a:t>
            </a:r>
          </a:p>
          <a:p>
            <a:pPr lvl="1"/>
            <a:endParaRPr lang="en-US" dirty="0" smtClean="0"/>
          </a:p>
          <a:p>
            <a:pPr lvl="1"/>
            <a:r>
              <a:rPr lang="en-US" dirty="0" smtClean="0"/>
              <a:t>Sexually oriented offenses where offender is required to register as a sex offender prior to 2008</a:t>
            </a:r>
          </a:p>
          <a:p>
            <a:pPr lvl="1"/>
            <a:endParaRPr lang="en-US" dirty="0" smtClean="0"/>
          </a:p>
          <a:p>
            <a:pPr lvl="1"/>
            <a:r>
              <a:rPr lang="en-US" dirty="0" smtClean="0"/>
              <a:t>F-1, F-2 or more than 2 F-3 convictions</a:t>
            </a:r>
            <a:endParaRPr lang="en-US" dirty="0"/>
          </a:p>
        </p:txBody>
      </p:sp>
    </p:spTree>
    <p:extLst>
      <p:ext uri="{BB962C8B-B14F-4D97-AF65-F5344CB8AC3E}">
        <p14:creationId xmlns:p14="http://schemas.microsoft.com/office/powerpoint/2010/main" val="23571050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Time period</a:t>
            </a:r>
            <a:endParaRPr lang="en-US" dirty="0"/>
          </a:p>
        </p:txBody>
      </p:sp>
      <p:sp>
        <p:nvSpPr>
          <p:cNvPr id="3" name="Content Placeholder 2"/>
          <p:cNvSpPr>
            <a:spLocks noGrp="1"/>
          </p:cNvSpPr>
          <p:nvPr>
            <p:ph idx="1"/>
          </p:nvPr>
        </p:nvSpPr>
        <p:spPr/>
        <p:txBody>
          <a:bodyPr>
            <a:normAutofit lnSpcReduction="10000"/>
          </a:bodyPr>
          <a:lstStyle/>
          <a:p>
            <a:r>
              <a:rPr lang="en-US" dirty="0" smtClean="0"/>
              <a:t>Offender must wait one year from conviction for </a:t>
            </a:r>
            <a:r>
              <a:rPr lang="en-US" dirty="0" smtClean="0"/>
              <a:t>misdemeanors and F-4/F-5, </a:t>
            </a:r>
            <a:r>
              <a:rPr lang="en-US" dirty="0" smtClean="0"/>
              <a:t>three years </a:t>
            </a:r>
            <a:r>
              <a:rPr lang="en-US" dirty="0" smtClean="0"/>
              <a:t>after F-3 conviction; </a:t>
            </a:r>
          </a:p>
          <a:p>
            <a:r>
              <a:rPr lang="en-US" dirty="0" smtClean="0"/>
              <a:t>Conviction </a:t>
            </a:r>
            <a:r>
              <a:rPr lang="en-US" dirty="0" smtClean="0"/>
              <a:t>“end date” is the end of probation/community control, post-release control, and full payment of any restitution or fines and costs ordered as part of sentence. </a:t>
            </a:r>
          </a:p>
          <a:p>
            <a:r>
              <a:rPr lang="en-US" dirty="0" smtClean="0"/>
              <a:t>Misdemeanor expungement wait time is same wait time as sealing, felony expungement wait time is 10 years after sealing eligibility</a:t>
            </a:r>
          </a:p>
          <a:p>
            <a:r>
              <a:rPr lang="en-US" dirty="0" smtClean="0"/>
              <a:t>MM wait time shortened to 6 months</a:t>
            </a:r>
            <a:endParaRPr lang="en-US" dirty="0"/>
          </a:p>
        </p:txBody>
      </p:sp>
    </p:spTree>
    <p:extLst>
      <p:ext uri="{BB962C8B-B14F-4D97-AF65-F5344CB8AC3E}">
        <p14:creationId xmlns:p14="http://schemas.microsoft.com/office/powerpoint/2010/main" val="31751697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Fees for Application </a:t>
            </a:r>
            <a:r>
              <a:rPr lang="en-US" dirty="0" smtClean="0"/>
              <a:t>to seal/expunge a conviction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Offender must apply to court for sealing or expungement.</a:t>
            </a:r>
          </a:p>
          <a:p>
            <a:r>
              <a:rPr lang="en-US" dirty="0" smtClean="0"/>
              <a:t>Applicant </a:t>
            </a:r>
            <a:r>
              <a:rPr lang="en-US" u="sng" dirty="0" smtClean="0"/>
              <a:t>may request the sealing of more than one case in a single application</a:t>
            </a:r>
            <a:r>
              <a:rPr lang="en-US" dirty="0" smtClean="0"/>
              <a:t>.  Applicant shall </a:t>
            </a:r>
            <a:r>
              <a:rPr lang="en-US" u="sng" dirty="0" smtClean="0"/>
              <a:t>pay </a:t>
            </a:r>
            <a:r>
              <a:rPr lang="en-US" u="sng" dirty="0" smtClean="0"/>
              <a:t>a fee of not more than $50</a:t>
            </a:r>
            <a:r>
              <a:rPr lang="en-US" u="sng" dirty="0" smtClean="0"/>
              <a:t>, regardless of the number of cases </a:t>
            </a:r>
            <a:r>
              <a:rPr lang="en-US" dirty="0" smtClean="0"/>
              <a:t>the application requests to have sealed.  Exception for fee allowed if applicant is </a:t>
            </a:r>
            <a:r>
              <a:rPr lang="en-US" dirty="0" smtClean="0"/>
              <a:t>indigent and files a poverty affidavit.</a:t>
            </a:r>
            <a:endParaRPr lang="en-US" dirty="0" smtClean="0"/>
          </a:p>
          <a:p>
            <a:r>
              <a:rPr lang="en-US" dirty="0" smtClean="0"/>
              <a:t>3/5ths </a:t>
            </a:r>
            <a:r>
              <a:rPr lang="en-US" dirty="0" smtClean="0"/>
              <a:t>of </a:t>
            </a:r>
            <a:r>
              <a:rPr lang="en-US" dirty="0" smtClean="0"/>
              <a:t>fee must be paid into state treasury, </a:t>
            </a:r>
            <a:r>
              <a:rPr lang="en-US" dirty="0" smtClean="0"/>
              <a:t>2/5ths </a:t>
            </a:r>
            <a:r>
              <a:rPr lang="en-US" dirty="0" smtClean="0"/>
              <a:t>of fee goes to either county general revenue fund or municipal general revenue fund (state or city code conviction). R.C. 2953.32(C)(3)</a:t>
            </a:r>
            <a:endParaRPr lang="en-US" dirty="0"/>
          </a:p>
        </p:txBody>
      </p:sp>
    </p:spTree>
    <p:extLst>
      <p:ext uri="{BB962C8B-B14F-4D97-AF65-F5344CB8AC3E}">
        <p14:creationId xmlns:p14="http://schemas.microsoft.com/office/powerpoint/2010/main" val="17735697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Application to seal a dismissal or not guilty finding</a:t>
            </a:r>
            <a:endParaRPr lang="en-US" dirty="0"/>
          </a:p>
        </p:txBody>
      </p:sp>
      <p:sp>
        <p:nvSpPr>
          <p:cNvPr id="3" name="Content Placeholder 2"/>
          <p:cNvSpPr>
            <a:spLocks noGrp="1"/>
          </p:cNvSpPr>
          <p:nvPr>
            <p:ph idx="1"/>
          </p:nvPr>
        </p:nvSpPr>
        <p:spPr/>
        <p:txBody>
          <a:bodyPr/>
          <a:lstStyle/>
          <a:p>
            <a:r>
              <a:rPr lang="en-US" dirty="0" smtClean="0"/>
              <a:t>No </a:t>
            </a:r>
            <a:r>
              <a:rPr lang="en-US" dirty="0" smtClean="0"/>
              <a:t>fee is required to be charged </a:t>
            </a:r>
            <a:r>
              <a:rPr lang="en-US" dirty="0" smtClean="0"/>
              <a:t>by court for the filing of the application.</a:t>
            </a:r>
          </a:p>
          <a:p>
            <a:r>
              <a:rPr lang="en-US" dirty="0" smtClean="0"/>
              <a:t>Offender must wait two years from grand jury no bill, no waiting period for application to seal a not guilty finding or dismissal of criminal complaint</a:t>
            </a:r>
            <a:r>
              <a:rPr lang="en-US" dirty="0" smtClean="0"/>
              <a:t>.</a:t>
            </a:r>
          </a:p>
          <a:p>
            <a:pPr lvl="2"/>
            <a:r>
              <a:rPr lang="en-US" dirty="0" smtClean="0"/>
              <a:t>Difference in waiting period is because a no bill likely to result in case being re-presented to grand jury with further investigation</a:t>
            </a:r>
            <a:endParaRPr lang="en-US" dirty="0"/>
          </a:p>
        </p:txBody>
      </p:sp>
    </p:spTree>
    <p:extLst>
      <p:ext uri="{BB962C8B-B14F-4D97-AF65-F5344CB8AC3E}">
        <p14:creationId xmlns:p14="http://schemas.microsoft.com/office/powerpoint/2010/main" val="3002873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Filing fee….can it be more than $50?  </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R.C. </a:t>
            </a:r>
            <a:r>
              <a:rPr lang="en-US" dirty="0" smtClean="0"/>
              <a:t>2953.32 provides </a:t>
            </a:r>
            <a:r>
              <a:rPr lang="en-US" dirty="0" smtClean="0"/>
              <a:t>that an applicant “shall” pay a fee </a:t>
            </a:r>
            <a:r>
              <a:rPr lang="en-US" dirty="0" smtClean="0"/>
              <a:t>of no more than $</a:t>
            </a:r>
            <a:r>
              <a:rPr lang="en-US" dirty="0" smtClean="0"/>
              <a:t>50, unless indigent.  R.C. </a:t>
            </a:r>
            <a:r>
              <a:rPr lang="en-US" dirty="0" smtClean="0"/>
              <a:t>2953.33 </a:t>
            </a:r>
            <a:r>
              <a:rPr lang="en-US" dirty="0" smtClean="0"/>
              <a:t>does not contain similar language – silent as to any filing fees.</a:t>
            </a:r>
          </a:p>
          <a:p>
            <a:r>
              <a:rPr lang="en-US" dirty="0" smtClean="0"/>
              <a:t>R.C. 1901.26 sets costs to be charged in municipal court and allows the court to set fees and costs as necessary – “special funds”</a:t>
            </a:r>
          </a:p>
          <a:p>
            <a:r>
              <a:rPr lang="en-US" dirty="0" smtClean="0"/>
              <a:t>County court’s have similar authority to set fees and costs – 1907.24</a:t>
            </a:r>
          </a:p>
          <a:p>
            <a:r>
              <a:rPr lang="en-US" dirty="0" smtClean="0"/>
              <a:t>R.C. 1905.01(F) – in keeping a docket, “mayor’s court shall be governed by laws pertaining to county court”</a:t>
            </a:r>
            <a:endParaRPr lang="en-US" dirty="0"/>
          </a:p>
        </p:txBody>
      </p:sp>
    </p:spTree>
    <p:extLst>
      <p:ext uri="{BB962C8B-B14F-4D97-AF65-F5344CB8AC3E}">
        <p14:creationId xmlns:p14="http://schemas.microsoft.com/office/powerpoint/2010/main" val="111837651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3490</TotalTime>
  <Words>1722</Words>
  <Application>Microsoft Office PowerPoint</Application>
  <PresentationFormat>On-screen Show (4:3)</PresentationFormat>
  <Paragraphs>130</Paragraphs>
  <Slides>21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21</vt:i4>
      </vt:variant>
    </vt:vector>
  </HeadingPairs>
  <TitlesOfParts>
    <vt:vector size="28" baseType="lpstr">
      <vt:lpstr>Book Antiqua</vt:lpstr>
      <vt:lpstr>Calibri</vt:lpstr>
      <vt:lpstr>Lucida Sans</vt:lpstr>
      <vt:lpstr>Wingdings</vt:lpstr>
      <vt:lpstr>Wingdings 2</vt:lpstr>
      <vt:lpstr>Wingdings 3</vt:lpstr>
      <vt:lpstr>Apex</vt:lpstr>
      <vt:lpstr>Records Sealing and the Law- 2023</vt:lpstr>
      <vt:lpstr>Is it a right?</vt:lpstr>
      <vt:lpstr>Expungement vs. Records Sealing</vt:lpstr>
      <vt:lpstr>What offenses are eligible for sealing vs. expungement?</vt:lpstr>
      <vt:lpstr>What else doesn’t qualify for sealing/expungement?</vt:lpstr>
      <vt:lpstr>Time period</vt:lpstr>
      <vt:lpstr>Fees for Application to seal/expunge a conviction</vt:lpstr>
      <vt:lpstr>Application to seal a dismissal or not guilty finding</vt:lpstr>
      <vt:lpstr>Filing fee….can it be more than $50?  </vt:lpstr>
      <vt:lpstr>PowerPoint Presentation</vt:lpstr>
      <vt:lpstr>What next?</vt:lpstr>
      <vt:lpstr>PowerPoint Presentation</vt:lpstr>
      <vt:lpstr>Victim’s Rights</vt:lpstr>
      <vt:lpstr>What if no hearing held?</vt:lpstr>
      <vt:lpstr>Multiple charges – different dispositions</vt:lpstr>
      <vt:lpstr>Records ordered sealed/expunged, now what…..</vt:lpstr>
      <vt:lpstr>Index of sealed records</vt:lpstr>
      <vt:lpstr>PowerPoint Presentation</vt:lpstr>
      <vt:lpstr>Pardons- an automatic sealing/expungement?</vt:lpstr>
      <vt:lpstr>Prosecution may file an application to seal…</vt:lpstr>
      <vt:lpstr>Certificates of Qualification CQE</vt:lpstr>
    </vt:vector>
  </TitlesOfParts>
  <Company>City of Columbus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Records Sealing and the Law- 2017</dc:title>
  <dc:creator>Tobias, Melanie R.</dc:creator>
  <cp:lastModifiedBy>Tobias, Melanie R.</cp:lastModifiedBy>
  <cp:revision>61</cp:revision>
  <cp:lastPrinted>2017-04-27T14:00:03Z</cp:lastPrinted>
  <dcterms:created xsi:type="dcterms:W3CDTF">2017-04-26T14:14:47Z</dcterms:created>
  <dcterms:modified xsi:type="dcterms:W3CDTF">2023-04-26T16:29:12Z</dcterms:modified>
</cp:coreProperties>
</file>